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1" r:id="rId2"/>
    <p:sldId id="260" r:id="rId3"/>
    <p:sldId id="300" r:id="rId4"/>
    <p:sldId id="281" r:id="rId5"/>
    <p:sldId id="355" r:id="rId6"/>
    <p:sldId id="357" r:id="rId7"/>
    <p:sldId id="358" r:id="rId8"/>
    <p:sldId id="280" r:id="rId9"/>
    <p:sldId id="359" r:id="rId10"/>
    <p:sldId id="365" r:id="rId11"/>
    <p:sldId id="285" r:id="rId12"/>
    <p:sldId id="361" r:id="rId13"/>
    <p:sldId id="360" r:id="rId14"/>
    <p:sldId id="345" r:id="rId15"/>
    <p:sldId id="305" r:id="rId16"/>
    <p:sldId id="306" r:id="rId17"/>
    <p:sldId id="317" r:id="rId18"/>
    <p:sldId id="318" r:id="rId19"/>
    <p:sldId id="307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19" r:id="rId28"/>
    <p:sldId id="344" r:id="rId29"/>
    <p:sldId id="346" r:id="rId30"/>
    <p:sldId id="334" r:id="rId31"/>
    <p:sldId id="325" r:id="rId32"/>
    <p:sldId id="331" r:id="rId33"/>
    <p:sldId id="332" r:id="rId34"/>
    <p:sldId id="333" r:id="rId35"/>
    <p:sldId id="335" r:id="rId36"/>
    <p:sldId id="336" r:id="rId37"/>
    <p:sldId id="295" r:id="rId38"/>
    <p:sldId id="363" r:id="rId39"/>
    <p:sldId id="362" r:id="rId40"/>
    <p:sldId id="347" r:id="rId41"/>
    <p:sldId id="348" r:id="rId42"/>
    <p:sldId id="364" r:id="rId43"/>
    <p:sldId id="35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DFFFD"/>
    <a:srgbClr val="28B99A"/>
    <a:srgbClr val="2FCFDB"/>
    <a:srgbClr val="372D2D"/>
    <a:srgbClr val="83473D"/>
    <a:srgbClr val="E9ECF1"/>
    <a:srgbClr val="E8EBF0"/>
    <a:srgbClr val="E3E7EA"/>
    <a:srgbClr val="EAE9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987" autoAdjust="0"/>
  </p:normalViewPr>
  <p:slideViewPr>
    <p:cSldViewPr snapToGrid="0" showGuides="1">
      <p:cViewPr varScale="1">
        <p:scale>
          <a:sx n="110" d="100"/>
          <a:sy n="110" d="100"/>
        </p:scale>
        <p:origin x="804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4:03:13.9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1841 2388 24575,'-629'0'0,"606"-2"0,0-1 0,0-1 0,0-1 0,0-1 0,0-1 0,1-1 0,-27-14 0,-23-7 0,-54-25 0,70 28 0,13 3 0,1-1 0,1-3 0,1-2 0,-38-35 0,43 35 0,35 29 0,-40-31 0,2-3 0,-39-42 0,53 49 0,1-2 0,1 0 0,2-2 0,0 0 0,-20-47 0,2 0 0,25 53 0,-19-51 0,9 10 0,10 32 0,2 0 0,1-1 0,2 0 0,1 0 0,-4-57 0,13-355 0,-2 436 0,1 0 0,1 1 0,0-1 0,0 0 0,1 1 0,0-1 0,9-16 0,3-4 0,22-31 0,-36 61 0,17-33 0,-15 27 0,1-1 0,0 1 0,0 0 0,0 1 0,1-1 0,11-11 0,45-33 0,118-74 0,-115 83 0,-18 13 0,2 3 0,0 2 0,2 2 0,0 3 0,1 1 0,1 3 0,1 2 0,0 2 0,96-6 0,76 17 0,-89 4 0,-128-4 0,1 0 0,-1 1 0,0 0 0,0 1 0,-1-1 0,1 2 0,0-1 0,10 5 0,0 3 0,34 24 0,-44-28 0,52 30 0,-44-28 0,0 2 0,0 0 0,-1 1 0,18 16 0,-7-1 0,97 100 0,-50-47 0,84 101 0,-130-143 0,-4-7 0,-2 0 0,30 57 0,-34-51 0,-2 2 0,-2-1 0,-1 2 0,-2 0 0,-2 0 0,-1 0 0,-2 1 0,-2 0 0,-2 0 0,-1 0 0,-8 53 0,2-54 0,-3-1 0,-1 1 0,-30 71 0,-63 104 0,79-167 0,7-18 0,-32 41 0,33-48 0,-17 23 0,-2-2 0,-2-2 0,-72 64 0,44-47 0,40-33 0,-1-2 0,-40 27 0,-67 27-1365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4:03:19.3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1511 1512 24575,'-42'2'0,"1"3"0,1 1 0,-1 2 0,1 2 0,-48 19 0,2-3 0,59-19 0,1-2 0,-1 0 0,-41 0 0,-85-7 0,52 0 0,62 2 0,25 2 0,-1-2 0,0 0 0,0-1 0,1 0 0,-1-1 0,1-1 0,-26-8 0,-47-23 0,40 16 0,2-1 0,0-2 0,-42-27 0,79 41 0,-1 0 0,1 0 0,0 0 0,1-1 0,0 0 0,-12-18 0,-29-60 0,19 32 0,20 34 0,1 1 0,0-1 0,2 0 0,0-1 0,1 0 0,-2-23 0,1 10 0,-12-39 0,11 43 0,2-1 0,0 0 0,2 0 0,1 0 0,2 0 0,6-56 0,-4 69 0,0-1 0,1 1 0,1 0 0,1 0 0,1 0 0,0 1 0,1 0 0,1 0 0,0 1 0,2-1 0,0 2 0,0 0 0,15-16 0,32-36 0,-43 49 0,1 0 0,1 0 0,1 2 0,34-28 0,44-11 0,-18 10 0,-46 28 0,0 0 0,1 3 0,65-22 0,103-14 0,-183 46 0,154-25 0,-148 26 0,0 2 0,0 1 0,0 1 0,0 1 0,33 6 0,-22 3 0,-1 1 0,-1 2 0,0 1 0,50 32 0,10 4 0,-50-26 0,0 3 0,-2 1 0,58 53 0,-44-35 0,39 31 0,-85-72 0,-1 1 0,1 0 0,-1 0 0,-1 1 0,1 0 0,-2 0 0,1 0 0,-1 1 0,7 16 0,-6-12 0,-1 0 0,0 1 0,-2-1 0,1 1 0,-2 0 0,2 19 0,-1 38 0,-9 92 0,5-154 0,-1 0 0,0 0 0,0 0 0,-1 0 0,0 0 0,-1-1 0,0 1 0,-1-1 0,-7 11 0,-8 8 0,-30 31 0,5-6 0,31-38 0,0 0 0,0 0 0,-1-2 0,-29 19 0,9-6 0,-40 22 0,35-24 0,7-2-682,-58 49-1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02:54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1974 2129 24575,'-166'2'0,"-180"-5"0,323 1 0,0-1 0,0-2 0,0 0 0,1-1 0,0-1 0,0-1 0,-29-16 0,-11 0 0,44 17 0,0 0 0,-18-9 0,0-4 0,-74-28 0,60 28 0,-67-39 0,103 51 0,-10-6 0,-34-28 0,-1 0 0,22 15 0,1-2 0,2-1 0,-47-54 0,-30-27 0,90 90 0,1-1 0,2-1 0,0-1 0,2 0 0,0-1 0,-12-29 0,-26-39 0,32 54 0,2-2 0,2 0 0,-23-73 0,6 13 0,29 83 0,1 0 0,1 0 0,0-1 0,1 1 0,0-23 0,5-98 0,1 52 0,-3 72 0,0 1 0,2 0 0,-1-1 0,2 1 0,0 0 0,0 0 0,1 0 0,1 0 0,1 1 0,0 0 0,0 0 0,17-24 0,-5 10 0,2 0 0,1 1 0,1 2 0,31-28 0,-42 43 0,1-1 0,1 2 0,-1 0 0,1 0 0,1 1 0,-1 1 0,1 0 0,1 1 0,-1 0 0,1 1 0,22-3 0,55 2 0,14-3 0,154-24 0,223 21 0,-297 13 0,-146-2 0,0 2 0,1 1 0,-1 2 0,39 11 0,-60-11 0,-1 1 0,0 1 0,0 0 0,-1 1 0,0 1 0,0 1 0,-1 0 0,0 2 0,-1-1 0,21 22 0,128 117 0,-144-130 0,-4-5 0,-1-1 0,-1 2 0,0 0 0,-1 1 0,-1 0 0,13 25 0,-14-22 0,23 32 0,6 12 0,-18-15 0,-3 1 0,-2 1 0,21 100 0,-21-76 0,-7-21 0,-4 1 0,-1 0 0,-3 0 0,-6 61 0,2-1 0,2-95 0,1 4 0,-1 0 0,-2 0 0,0 0 0,-10 39 0,5-37 0,-2 9 0,-1-1 0,-2 0 0,-1 0 0,-2-1 0,-26 43 0,19-41 0,14-21 0,-1 0 0,-17 20 0,-8 2 0,-1-1 0,-1-3 0,-72 50 0,86-69 0,-1-1 0,-1-1 0,-38 12 0,34-14 0,1 2 0,-36 19 0,46-21-1365,3-1-5461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02:5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1142 1428 24575,'-468'0'0,"463"0"0,1-1 0,-1 1 0,1-1 0,0-1 0,-1 1 0,1 0 0,0-1 0,0 0 0,0 0 0,0 0 0,0-1 0,0 1 0,0-1 0,1 0 0,-1 0 0,-3-5 0,2 3 0,1 1 0,-1 0 0,1 1 0,-1-1 0,-1 1 0,1 0 0,0 0 0,-1 0 0,-9-2 0,-37-7 0,27 6 0,-1 0 0,-45-18 0,50 14 0,1-1 0,0-1 0,1 0 0,0-1 0,1-1 0,0-1 0,1-1 0,1 0 0,1-1 0,0-1 0,-21-32 0,12 14 0,16 26 0,1-1 0,0 0 0,0 0 0,1 0 0,1-1 0,0 1 0,-7-26 0,-8-49 0,11 54 0,2 0 0,1 0 0,-4-64 0,10 61 0,2 1 0,2 0 0,8-43 0,-7 59 0,0 1 0,1-1 0,1 1 0,0 0 0,1 0 0,1 1 0,19-26 0,-6 13 0,-6 6 0,1 0 0,1 1 0,2 1 0,0 1 0,39-31 0,-43 39 0,0 0 0,20-22 0,-22 19 0,1 1 0,17-11 0,-26 21 0,0 0 0,0 0 0,1 1 0,-1 0 0,1 1 0,-1-1 0,1 1 0,0 0 0,12-1 0,4 2 0,0 1 0,0 0 0,1 2 0,-1 1 0,0 1 0,0 0 0,-1 2 0,0 1 0,0 1 0,27 13 0,2 4 0,-1 3 0,-1 2 0,45 38 0,-57-41 0,0 2 0,46 50 0,-67-62 0,-1 0 0,0 2 0,-1 0 0,-1 0 0,0 2 0,-2-1 0,11 29 0,2 6 0,-18-45 0,-1 1 0,-1-1 0,0 1 0,0 0 0,-1 0 0,-1 1 0,2 13 0,-3 192 0,-3-97 0,2-107 0,-1 1 0,0-1 0,-1 1 0,0-1 0,-1 0 0,-1 0 0,0 0 0,-9 17 0,10-23 0,-1 0 0,0 0 0,0-1 0,0 0 0,-1 0 0,0 0 0,-1 0 0,1-1 0,-1 0 0,0 0 0,0 0 0,-1-1 0,1 0 0,-1 0 0,0-1 0,-8 3 0,-63 30 0,58-26 0,-1 0 0,-41 13 0,-172 41-1365,213-57-5461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25:46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24575,'8'10'0,"0"0"0,0 0 0,12 23 0,9 13 0,2-3 0,-19-25 0,28 32 0,59 67 0,-91-107 0,58 63 0,-65-72 0,0 1 0,1-1 0,-1 0 0,0 0 0,1 0 0,-1 0 0,1 0 0,-1 0 0,1 0 0,0-1 0,-1 1 0,1 0 0,0-1 0,0 1 0,-1-1 0,1 0 0,0 0 0,0 0 0,-1 0 0,1 0 0,0 0 0,0 0 0,0 0 0,-1-1 0,1 1 0,0-1 0,-1 1 0,1-1 0,0 0 0,-1 1 0,1-1 0,-1 0 0,1 0 0,-1 0 0,1 0 0,-1-1 0,0 1 0,1 0 0,-1-1 0,1-1 0,7-7 0,-2-1 0,0 0 0,0 0 0,7-18 0,-9 19 0,6-9 0,0 1 0,1 0 0,0 1 0,20-20 0,67-59 0,-44 44 0,-14 12 0,2 2 0,1 1 0,87-53 0,-103 73 65,41-35 1,15-10-1562,-62 49-5330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39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8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4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27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53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1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6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.xml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.xml"/><Relationship Id="rId7" Type="http://schemas.openxmlformats.org/officeDocument/2006/relationships/customXml" Target="../ink/ink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606331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52739-7F60-25D7-52E9-C3A71C56FC1B}"/>
              </a:ext>
            </a:extLst>
          </p:cNvPr>
          <p:cNvSpPr txBox="1"/>
          <p:nvPr/>
        </p:nvSpPr>
        <p:spPr>
          <a:xfrm>
            <a:off x="5257800" y="3683118"/>
            <a:ext cx="213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벌써 찾았다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내 집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491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시스템 구조 및 기술 스택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2640482-FAC8-F0A1-15B0-7D10CB858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394" y="1156432"/>
            <a:ext cx="9095212" cy="33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E1A206-94E1-99E7-9004-6F71C3BAE469}"/>
              </a:ext>
            </a:extLst>
          </p:cNvPr>
          <p:cNvSpPr txBox="1"/>
          <p:nvPr/>
        </p:nvSpPr>
        <p:spPr>
          <a:xfrm>
            <a:off x="318977" y="4925044"/>
            <a:ext cx="6104708" cy="1048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ko-KR">
              <a:effectLst/>
            </a:endParaRPr>
          </a:p>
          <a:p>
            <a:pPr lvl="2" algn="l" latinLnBrk="0">
              <a:lnSpc>
                <a:spcPct val="107000"/>
              </a:lnSpc>
              <a:spcAft>
                <a:spcPts val="800"/>
              </a:spcAft>
              <a:tabLst>
                <a:tab pos="1371600" algn="l"/>
              </a:tabLst>
            </a:pPr>
            <a:r>
              <a:rPr lang="en-US" altLang="ko-KR" sz="1200" b="1" kern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BackEnd</a:t>
            </a:r>
            <a:r>
              <a:rPr lang="en-US" altLang="ko-KR" sz="1200" kern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: Spring Framework /Spring Boot Framework, MySQL, JWT, MyBatis Framework </a:t>
            </a:r>
            <a:endParaRPr lang="en-US" altLang="ko-KR" sz="10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l" latinLnBrk="0">
              <a:lnSpc>
                <a:spcPct val="107000"/>
              </a:lnSpc>
              <a:spcAft>
                <a:spcPts val="800"/>
              </a:spcAft>
              <a:tabLst>
                <a:tab pos="1371600" algn="l"/>
              </a:tabLst>
            </a:pPr>
            <a:r>
              <a:rPr lang="en-US" altLang="ko-KR" sz="10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IDE </a:t>
            </a:r>
            <a:r>
              <a:rPr lang="en-US" altLang="ko-KR" sz="1200" kern="0"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: Java / STS /Tomcat /MySQL</a:t>
            </a:r>
            <a:endParaRPr lang="ko-KR" altLang="ko-KR" sz="10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D8D11-A749-7868-5BE3-4169D9B3AFCE}"/>
              </a:ext>
            </a:extLst>
          </p:cNvPr>
          <p:cNvSpPr txBox="1"/>
          <p:nvPr/>
        </p:nvSpPr>
        <p:spPr>
          <a:xfrm>
            <a:off x="6165669" y="4925044"/>
            <a:ext cx="6104708" cy="1151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ko-KR">
              <a:effectLst/>
            </a:endParaRPr>
          </a:p>
          <a:p>
            <a:pPr lvl="2" algn="l" latinLnBrk="0">
              <a:lnSpc>
                <a:spcPct val="107000"/>
              </a:lnSpc>
              <a:spcAft>
                <a:spcPts val="800"/>
              </a:spcAft>
              <a:tabLst>
                <a:tab pos="1371600" algn="l"/>
              </a:tabLst>
            </a:pPr>
            <a:r>
              <a:rPr lang="en-US" altLang="ko-KR" sz="1200" b="1" kern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FrontEnd</a:t>
            </a:r>
            <a:r>
              <a:rPr lang="en-US" altLang="ko-KR" sz="1200" kern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: Vue.js, axios, Vue.chartjs</a:t>
            </a:r>
          </a:p>
          <a:p>
            <a:pPr lvl="2" algn="l" latinLnBrk="0">
              <a:lnSpc>
                <a:spcPct val="107000"/>
              </a:lnSpc>
              <a:spcAft>
                <a:spcPts val="800"/>
              </a:spcAft>
              <a:tabLst>
                <a:tab pos="1371600" algn="l"/>
              </a:tabLst>
            </a:pPr>
            <a:r>
              <a:rPr lang="en-US" altLang="ko-KR" sz="1200" kern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endParaRPr lang="en-US" altLang="ko-KR" sz="10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 algn="l" latinLnBrk="0">
              <a:lnSpc>
                <a:spcPct val="107000"/>
              </a:lnSpc>
              <a:spcAft>
                <a:spcPts val="800"/>
              </a:spcAft>
              <a:tabLst>
                <a:tab pos="1371600" algn="l"/>
              </a:tabLst>
            </a:pPr>
            <a:r>
              <a:rPr lang="en-US" altLang="ko-KR" sz="1200" kern="0"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IDE: VSCode</a:t>
            </a:r>
            <a:endParaRPr lang="ko-KR" altLang="ko-KR" sz="10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3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74931" y="1753551"/>
            <a:ext cx="32111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추진 계획 </a:t>
            </a:r>
            <a:endParaRPr lang="en-US" altLang="ko-KR" sz="5400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및</a:t>
            </a:r>
            <a:endParaRPr lang="en-US" altLang="ko-KR" sz="5400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일정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6D6813B-7341-1BC8-D4EE-5D030496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9" y="0"/>
            <a:ext cx="6162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51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추진 계획 및 일정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534FB92-1C21-E85A-9503-7F655EDB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" y="1344072"/>
            <a:ext cx="10923698" cy="349637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08F95D-508F-685B-207A-3A29D29FC8F8}"/>
              </a:ext>
            </a:extLst>
          </p:cNvPr>
          <p:cNvSpPr/>
          <p:nvPr/>
        </p:nvSpPr>
        <p:spPr>
          <a:xfrm>
            <a:off x="5293453" y="1344072"/>
            <a:ext cx="3053593" cy="1751443"/>
          </a:xfrm>
          <a:prstGeom prst="roundRect">
            <a:avLst/>
          </a:prstGeom>
          <a:solidFill>
            <a:schemeClr val="accent2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DB9073C-B79A-DB18-FC81-F39F2B0E4749}"/>
              </a:ext>
            </a:extLst>
          </p:cNvPr>
          <p:cNvSpPr/>
          <p:nvPr/>
        </p:nvSpPr>
        <p:spPr>
          <a:xfrm>
            <a:off x="591322" y="4963017"/>
            <a:ext cx="1097560" cy="336202"/>
          </a:xfrm>
          <a:prstGeom prst="roundRect">
            <a:avLst/>
          </a:prstGeom>
          <a:solidFill>
            <a:schemeClr val="accent2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AF20F5-3CE2-DF1B-078B-A850E673B29E}"/>
              </a:ext>
            </a:extLst>
          </p:cNvPr>
          <p:cNvSpPr/>
          <p:nvPr/>
        </p:nvSpPr>
        <p:spPr>
          <a:xfrm>
            <a:off x="6818718" y="1331701"/>
            <a:ext cx="4639111" cy="1751443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BC75B47-732C-3C53-6A66-F15B5B72D1AA}"/>
              </a:ext>
            </a:extLst>
          </p:cNvPr>
          <p:cNvSpPr/>
          <p:nvPr/>
        </p:nvSpPr>
        <p:spPr>
          <a:xfrm>
            <a:off x="3707934" y="3101373"/>
            <a:ext cx="4639111" cy="1751443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8BA2F4-2050-D507-2506-D7604FB2CC18}"/>
              </a:ext>
            </a:extLst>
          </p:cNvPr>
          <p:cNvSpPr/>
          <p:nvPr/>
        </p:nvSpPr>
        <p:spPr>
          <a:xfrm>
            <a:off x="684468" y="3095187"/>
            <a:ext cx="4551794" cy="1751443"/>
          </a:xfrm>
          <a:prstGeom prst="round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667C7-3E8E-EDBF-3F6C-AAF23EC6338C}"/>
              </a:ext>
            </a:extLst>
          </p:cNvPr>
          <p:cNvSpPr txBox="1"/>
          <p:nvPr/>
        </p:nvSpPr>
        <p:spPr>
          <a:xfrm>
            <a:off x="1786855" y="4963017"/>
            <a:ext cx="329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아이디어 회의 및 </a:t>
            </a:r>
            <a:r>
              <a:rPr lang="en-US" altLang="ko-KR"/>
              <a:t>DB</a:t>
            </a:r>
            <a:r>
              <a:rPr lang="ko-KR" altLang="en-US"/>
              <a:t> 구축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3EDB925-B655-07A8-E083-3EACB5C98EA4}"/>
              </a:ext>
            </a:extLst>
          </p:cNvPr>
          <p:cNvSpPr/>
          <p:nvPr/>
        </p:nvSpPr>
        <p:spPr>
          <a:xfrm>
            <a:off x="560861" y="5540996"/>
            <a:ext cx="1128021" cy="33620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9B68D7-1B2F-4A4B-3E29-89F932F135D7}"/>
              </a:ext>
            </a:extLst>
          </p:cNvPr>
          <p:cNvSpPr txBox="1"/>
          <p:nvPr/>
        </p:nvSpPr>
        <p:spPr>
          <a:xfrm>
            <a:off x="1786855" y="5513928"/>
            <a:ext cx="329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화면 </a:t>
            </a:r>
            <a:r>
              <a:rPr lang="en-US" altLang="ko-KR"/>
              <a:t>UI </a:t>
            </a:r>
            <a:r>
              <a:rPr lang="ko-KR" altLang="en-US"/>
              <a:t>설계 및 구현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7B39D54-18EF-15EA-BE6C-0F9E214CFDB1}"/>
              </a:ext>
            </a:extLst>
          </p:cNvPr>
          <p:cNvSpPr/>
          <p:nvPr/>
        </p:nvSpPr>
        <p:spPr>
          <a:xfrm>
            <a:off x="5884806" y="5507039"/>
            <a:ext cx="1128021" cy="336202"/>
          </a:xfrm>
          <a:prstGeom prst="round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5CBD68-7678-022C-1D76-DBCF89DE0C53}"/>
              </a:ext>
            </a:extLst>
          </p:cNvPr>
          <p:cNvSpPr txBox="1"/>
          <p:nvPr/>
        </p:nvSpPr>
        <p:spPr>
          <a:xfrm>
            <a:off x="7110799" y="5507039"/>
            <a:ext cx="452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백엔드구축 및 알고리즘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BA34E2-153D-663A-EF65-657169638260}"/>
              </a:ext>
            </a:extLst>
          </p:cNvPr>
          <p:cNvSpPr/>
          <p:nvPr/>
        </p:nvSpPr>
        <p:spPr>
          <a:xfrm>
            <a:off x="5860225" y="5034395"/>
            <a:ext cx="1128021" cy="33620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75B563-0A23-9906-F446-EB6E938A4D56}"/>
              </a:ext>
            </a:extLst>
          </p:cNvPr>
          <p:cNvSpPr txBox="1"/>
          <p:nvPr/>
        </p:nvSpPr>
        <p:spPr>
          <a:xfrm>
            <a:off x="7110800" y="5034395"/>
            <a:ext cx="440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프론트엔드 구축 및 카카오 맵 </a:t>
            </a:r>
            <a:r>
              <a:rPr lang="en-US" altLang="ko-KR"/>
              <a:t>API </a:t>
            </a:r>
            <a:r>
              <a:rPr lang="ko-KR" altLang="en-US"/>
              <a:t>적용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0F996B1-DF81-A920-84CB-3914083CC19E}"/>
              </a:ext>
            </a:extLst>
          </p:cNvPr>
          <p:cNvSpPr/>
          <p:nvPr/>
        </p:nvSpPr>
        <p:spPr>
          <a:xfrm>
            <a:off x="9929500" y="1383357"/>
            <a:ext cx="1614115" cy="1751443"/>
          </a:xfrm>
          <a:prstGeom prst="round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4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91709" y="20767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6D6813B-7341-1BC8-D4EE-5D030496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39" y="0"/>
            <a:ext cx="6162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318977" y="957652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387512" y="995342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Home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DED44-2CCE-D5E0-EACC-65A49240DB44}"/>
              </a:ext>
            </a:extLst>
          </p:cNvPr>
          <p:cNvSpPr txBox="1"/>
          <p:nvPr/>
        </p:nvSpPr>
        <p:spPr>
          <a:xfrm>
            <a:off x="2387670" y="1089197"/>
            <a:ext cx="4272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full page</a:t>
            </a:r>
            <a:r>
              <a:rPr lang="ko-KR" altLang="en-US" sz="1200"/>
              <a:t>로 구성된 </a:t>
            </a:r>
            <a:r>
              <a:rPr lang="en-US" altLang="ko-KR" sz="1200"/>
              <a:t>3</a:t>
            </a:r>
            <a:r>
              <a:rPr lang="ko-KR" altLang="en-US" sz="1200" dirty="0"/>
              <a:t>개의 </a:t>
            </a:r>
            <a:r>
              <a:rPr lang="ko-KR" altLang="en-US" sz="1200"/>
              <a:t>화면으로 구성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r>
              <a:rPr lang="ko-KR" altLang="en-US" sz="1200" dirty="0"/>
              <a:t>스크롤로 화면 전환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8DDE25-591F-0F3D-2181-D9109AFF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2" y="1593942"/>
            <a:ext cx="5747921" cy="3529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C9FCDC-E299-5E38-11AC-91E7E8A1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78" y="3662739"/>
            <a:ext cx="5921959" cy="35856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055C08-4DCF-DFF3-AFFA-D8870101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937" y="995342"/>
            <a:ext cx="5215820" cy="33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659326"/>
            <a:ext cx="9822516" cy="514147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0" y="2296602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378557" y="2562352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0" y="3339126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358511" y="3604876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4381650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370649" y="4647400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43173-C3E4-EE9E-27FE-6461B35DEF57}"/>
              </a:ext>
            </a:extLst>
          </p:cNvPr>
          <p:cNvSpPr/>
          <p:nvPr/>
        </p:nvSpPr>
        <p:spPr>
          <a:xfrm>
            <a:off x="318977" y="957652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FEE69-0F83-0C28-9A6B-B54E27F89D68}"/>
              </a:ext>
            </a:extLst>
          </p:cNvPr>
          <p:cNvSpPr txBox="1"/>
          <p:nvPr/>
        </p:nvSpPr>
        <p:spPr>
          <a:xfrm>
            <a:off x="387512" y="995342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LOGIN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45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1D1D0-6F1D-9A4B-4827-71C99CF8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633376"/>
            <a:ext cx="9496294" cy="50127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CEE8D-23E7-25D6-2069-0273D1E9939C}"/>
              </a:ext>
            </a:extLst>
          </p:cNvPr>
          <p:cNvSpPr/>
          <p:nvPr/>
        </p:nvSpPr>
        <p:spPr>
          <a:xfrm>
            <a:off x="318977" y="938860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F5DB-B8A1-2FA2-DB78-D736664FF9D4}"/>
              </a:ext>
            </a:extLst>
          </p:cNvPr>
          <p:cNvSpPr txBox="1"/>
          <p:nvPr/>
        </p:nvSpPr>
        <p:spPr>
          <a:xfrm>
            <a:off x="472903" y="976550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720517" y="3917162"/>
            <a:ext cx="3471483" cy="1785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9019009" y="4088349"/>
            <a:ext cx="3577048" cy="161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양식 입력 후 회원가입 가능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전화번호 입력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상권 키워드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0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881196" y="2968880"/>
            <a:ext cx="2525260" cy="191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9056403" y="3187790"/>
            <a:ext cx="2220042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중복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등록된 아이디 사용 불가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16668-B9C9-93F5-89F0-1604D310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92" y="1838667"/>
            <a:ext cx="2498392" cy="4996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9056403" y="4062137"/>
            <a:ext cx="2131029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길이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이상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16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이하만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4BA8A2-94A3-DB71-D30C-F986CEC6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76" y="1725587"/>
            <a:ext cx="2869681" cy="51324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B4AF8-4E8E-000F-4111-F17FDBD7B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577" y="1772815"/>
            <a:ext cx="3057689" cy="508518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45B8E-8F57-B994-90F1-D3FAADB4305F}"/>
              </a:ext>
            </a:extLst>
          </p:cNvPr>
          <p:cNvSpPr/>
          <p:nvPr/>
        </p:nvSpPr>
        <p:spPr>
          <a:xfrm>
            <a:off x="318977" y="930141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58112-C079-41BD-8DB4-F1D854649E2E}"/>
              </a:ext>
            </a:extLst>
          </p:cNvPr>
          <p:cNvSpPr txBox="1"/>
          <p:nvPr/>
        </p:nvSpPr>
        <p:spPr>
          <a:xfrm>
            <a:off x="472903" y="967831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50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4838" y="2611312"/>
            <a:ext cx="3772305" cy="2615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054838" y="3008248"/>
            <a:ext cx="3166810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관심 키워드 최소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이하 선택 시 회원가입 불가능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7336651" y="3837076"/>
            <a:ext cx="3166810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관심 키워드는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 서비스와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주변 상권 정보제공 서비스에 이용됨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ADACE-4070-3ED2-BCF8-97CFE6DD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4" y="1702032"/>
            <a:ext cx="5139431" cy="509877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9568F-9050-619B-B832-DA1530687EF5}"/>
              </a:ext>
            </a:extLst>
          </p:cNvPr>
          <p:cNvSpPr/>
          <p:nvPr/>
        </p:nvSpPr>
        <p:spPr>
          <a:xfrm>
            <a:off x="324003" y="936338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221679-8D7E-381F-5143-CDC2664F7D64}"/>
              </a:ext>
            </a:extLst>
          </p:cNvPr>
          <p:cNvSpPr txBox="1"/>
          <p:nvPr/>
        </p:nvSpPr>
        <p:spPr>
          <a:xfrm>
            <a:off x="477929" y="974028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42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44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로그인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E2875-3361-89EE-769F-A0C0F2A7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6" y="1733829"/>
            <a:ext cx="9753491" cy="491230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81203" y="2780831"/>
            <a:ext cx="3310797" cy="1631803"/>
            <a:chOff x="7885290" y="2902129"/>
            <a:chExt cx="3310797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8210698" y="3243254"/>
              <a:ext cx="2985389" cy="949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로그인 완료 시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화면에서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서비스 페이지로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681295" y="1341633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239259" y="13988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680405" y="1392958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681295" y="3629493"/>
            <a:ext cx="2554345" cy="885297"/>
            <a:chOff x="829339" y="2462460"/>
            <a:chExt cx="2554345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03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결과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681295" y="5767186"/>
            <a:ext cx="4421844" cy="885297"/>
            <a:chOff x="829338" y="3500157"/>
            <a:chExt cx="4421844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05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3422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향후 개선 사항 및 후기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E91AF94-A86E-8DD4-D31F-B1881AFF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8"/>
            <a:ext cx="609600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DA8487-1782-12FE-80EF-0C8DD5CBAB53}"/>
              </a:ext>
            </a:extLst>
          </p:cNvPr>
          <p:cNvSpPr/>
          <p:nvPr/>
        </p:nvSpPr>
        <p:spPr>
          <a:xfrm>
            <a:off x="681295" y="2477974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8A4CFA-5F4B-263C-A1BC-2AB434B82C5B}"/>
              </a:ext>
            </a:extLst>
          </p:cNvPr>
          <p:cNvSpPr txBox="1"/>
          <p:nvPr/>
        </p:nvSpPr>
        <p:spPr>
          <a:xfrm>
            <a:off x="1239259" y="253516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6982C-9ECE-B4BC-7DF5-AB401A8D22BF}"/>
              </a:ext>
            </a:extLst>
          </p:cNvPr>
          <p:cNvSpPr txBox="1"/>
          <p:nvPr/>
        </p:nvSpPr>
        <p:spPr>
          <a:xfrm>
            <a:off x="1680405" y="2529299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추진 계획 및 일정</a:t>
            </a:r>
            <a:endParaRPr lang="ko-KR" altLang="en-US" sz="28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A5628D-AB9A-990A-4875-EED03C86420D}"/>
              </a:ext>
            </a:extLst>
          </p:cNvPr>
          <p:cNvGrpSpPr/>
          <p:nvPr/>
        </p:nvGrpSpPr>
        <p:grpSpPr>
          <a:xfrm>
            <a:off x="681295" y="4694262"/>
            <a:ext cx="2466180" cy="885297"/>
            <a:chOff x="829338" y="3500157"/>
            <a:chExt cx="2466180" cy="88529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1C386B-DA84-0070-04AE-9B2423F70C0B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AA38B-5664-060C-3D41-1B4510FBA164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04</a:t>
              </a:r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27B5F0-D43E-76E3-D449-871558FC50C4}"/>
                </a:ext>
              </a:extLst>
            </p:cNvPr>
            <p:cNvSpPr txBox="1"/>
            <p:nvPr/>
          </p:nvSpPr>
          <p:spPr>
            <a:xfrm>
              <a:off x="1828450" y="3510769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기대효과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3296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FIND PASSWORD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비밀번호찾기 </a:t>
            </a:r>
            <a:endParaRPr lang="ko-KR" altLang="en-US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AF7C6-1363-8A3B-57F6-2119C79C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6" y="1876381"/>
            <a:ext cx="2962688" cy="40963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BBCE08-3E15-AE55-0AE4-38ACFC68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46" y="2992897"/>
            <a:ext cx="3449120" cy="14287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A95543-1955-B31C-D02E-A2569CA99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66" y="1876381"/>
            <a:ext cx="2486725" cy="40420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비밀번호 찾기시 임시 비밀번호 발행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795483" y="3865345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9651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발급 받은 임시 비밀번호를 통해 로그인 후 마이페이지에서 비밀번호 변경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4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967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NOTICE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공지사항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공지사항 조회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896174" y="3736930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외의 유저가 접근시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리다이렉트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2937B56-F777-033C-A682-71211116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3" y="1716833"/>
            <a:ext cx="5742936" cy="3655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6ACEE0-F923-96CB-93D8-6B37BCC8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934" y="1436914"/>
            <a:ext cx="3647240" cy="10070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E09181-AA32-6952-7F22-4C9F36110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434" y="3586563"/>
            <a:ext cx="5184096" cy="3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967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NOTICE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공지사항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247651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공지사항 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D1413A5-BC6A-09C6-B21E-88FB0B22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2535364"/>
            <a:ext cx="5204745" cy="35251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30DF1-C9EB-8C1D-97A4-25B4E54B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38" y="2527861"/>
            <a:ext cx="5855705" cy="35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</a:t>
            </a:r>
            <a:r>
              <a:rPr lang="ko-KR" altLang="en-US" sz="2800" b="1"/>
              <a:t>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247651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리스트 조회 및 작성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63105D-479E-47C1-D3E5-0367C349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806593"/>
            <a:ext cx="5777023" cy="40653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D9E668-B618-7369-6999-5DE392EB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8481"/>
            <a:ext cx="5936282" cy="357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</a:t>
            </a:r>
            <a:r>
              <a:rPr lang="ko-KR" altLang="en-US" sz="2800" b="1"/>
              <a:t>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E1CE46C-4938-A430-0DB7-BFFDFD217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2" y="2344214"/>
            <a:ext cx="5797537" cy="4288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457BA-299D-D619-B9C5-C9F22ABC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9105"/>
            <a:ext cx="5849342" cy="36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 </a:t>
            </a:r>
            <a:r>
              <a:rPr lang="ko-KR" altLang="en-US" sz="2800" b="1"/>
              <a:t>댓글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 조회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추가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21EE10E-1060-F6E0-639E-1ECBFC05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2286641"/>
            <a:ext cx="5777023" cy="4353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E9ACC4-AB94-47D6-F683-999B6F5E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643"/>
            <a:ext cx="6088608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4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 </a:t>
            </a:r>
            <a:r>
              <a:rPr lang="ko-KR" altLang="en-US" sz="2800" b="1"/>
              <a:t>댓글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 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B37B929-2A6E-7957-ECCF-B46B878B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721035"/>
            <a:ext cx="5777023" cy="4925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82C23E-529D-640B-65C0-C400B438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17" y="2344214"/>
            <a:ext cx="5931627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1" y="269311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224522" y="2958867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1" y="3735641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224522" y="3850850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</a:t>
            </a:r>
            <a:r>
              <a:rPr lang="ko-KR" altLang="en-US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마커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표시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139398-BBC3-DCE8-9B27-07B704C9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5" y="1608779"/>
            <a:ext cx="7589176" cy="43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204889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224521" y="2239636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 상단의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</a:t>
            </a:r>
            <a:r>
              <a:rPr lang="ko-KR" altLang="en-US" sz="1600" b="1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 </a:t>
            </a:r>
            <a:r>
              <a:rPr lang="ko-KR" altLang="en-US" sz="1600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검색을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통해 지도 이동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검색기능</a:t>
            </a:r>
            <a:endParaRPr lang="ko-KR" altLang="en-US" sz="28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899400" y="410261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178361" y="432523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명으로도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 검색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E03DD4-D1BB-0B30-E0BF-3EAB7CA3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922106"/>
            <a:ext cx="5459090" cy="3893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9C146E-616A-20B0-B282-2D272360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67" y="1125250"/>
            <a:ext cx="2075393" cy="54870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58271E2-551C-BBAB-AFD2-D189E3E740F8}"/>
                  </a:ext>
                </a:extLst>
              </p14:cNvPr>
              <p14:cNvContentPartPr/>
              <p14:nvPr/>
            </p14:nvContentPartPr>
            <p14:xfrm>
              <a:off x="167231" y="1715033"/>
              <a:ext cx="832320" cy="8600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58271E2-551C-BBAB-AFD2-D189E3E740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231" y="1679393"/>
                <a:ext cx="90396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AF00585-837E-FC20-9AC6-CAE1F32E3F5C}"/>
                  </a:ext>
                </a:extLst>
              </p14:cNvPr>
              <p14:cNvContentPartPr/>
              <p14:nvPr/>
            </p14:nvContentPartPr>
            <p14:xfrm>
              <a:off x="5614391" y="939233"/>
              <a:ext cx="713520" cy="5835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AF00585-837E-FC20-9AC6-CAE1F32E3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8751" y="903233"/>
                <a:ext cx="785160" cy="6552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055ACC-1EC4-54E7-B739-B85D3D8626DC}"/>
              </a:ext>
            </a:extLst>
          </p:cNvPr>
          <p:cNvSpPr/>
          <p:nvPr/>
        </p:nvSpPr>
        <p:spPr>
          <a:xfrm>
            <a:off x="7899400" y="3028860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1E95E8-3DD4-F54F-1487-63B48D79232C}"/>
              </a:ext>
            </a:extLst>
          </p:cNvPr>
          <p:cNvSpPr txBox="1"/>
          <p:nvPr/>
        </p:nvSpPr>
        <p:spPr>
          <a:xfrm>
            <a:off x="8224521" y="3219603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 맵에서 제공하는 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아닌 </a:t>
            </a:r>
            <a:endParaRPr lang="en-US" altLang="ko-KR" sz="1600" spc="-15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자체 </a:t>
            </a:r>
            <a:r>
              <a:rPr lang="ko-KR" altLang="en-US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</a:t>
            </a:r>
            <a:r>
              <a:rPr lang="en-US" altLang="ko-KR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구축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628813" y="2887496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79289" y="2994263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키워드 검색의 경우 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매물씩 </a:t>
            </a:r>
            <a:endParaRPr lang="en-US" altLang="ko-KR" sz="1600" spc="-15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무한 스크롤을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통한 페이징 처리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40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무한스크롤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AD8FAC-6217-45A2-B8AB-B1425865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293" y="885297"/>
            <a:ext cx="3781021" cy="60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707A812-E318-B60F-CDE9-82585D4E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0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137434" y="1742657"/>
            <a:ext cx="3885118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스크롤링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드래깅을 통해 지도 내 매물 정보 갱신 가능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0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137433" y="2843329"/>
            <a:ext cx="3972205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 마커 클릭으로 </a:t>
            </a:r>
            <a:r>
              <a:rPr lang="ko-KR" altLang="en-US" sz="1600" b="1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커스텀 오버레이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토글하여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매물의 간략 정보 확인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09470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클러스터링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통한 마커 정보 시각화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상호작용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83178-C215-16FE-63CA-8281CDCA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678126"/>
            <a:ext cx="4084779" cy="3986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1169AB-6C96-6717-8DBE-6DEDD800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83" y="2721542"/>
            <a:ext cx="4408929" cy="406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059981" y="1641725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특정 매물 </a:t>
              </a:r>
              <a:r>
                <a:rPr lang="ko-KR" altLang="en-US" sz="1600" spc="-1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클릭시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해당 매물의 상세 정보 제공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059981" y="2816291"/>
            <a:ext cx="4349744" cy="1199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385103" y="2941297"/>
            <a:ext cx="39674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매물의 과거 거래 내역을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차트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시각화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 제공하여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가격 추이 확인 가능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AC911-92E9-856E-E043-D58FFDA1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641725"/>
            <a:ext cx="5969856" cy="508683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A6793A-1584-A704-3983-69BD87E0297F}"/>
              </a:ext>
            </a:extLst>
          </p:cNvPr>
          <p:cNvGrpSpPr/>
          <p:nvPr/>
        </p:nvGrpSpPr>
        <p:grpSpPr>
          <a:xfrm>
            <a:off x="7059981" y="4326151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3E0431-7467-85B6-6B61-00D8E76753F1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754CCB-724C-B9BC-9F0A-1BD05F75DA6B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매물 주변 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300m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내의 상권 정보를 맵에 표시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5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002837" y="2789390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 매물 등록 서비스 제공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002837" y="4185143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 매물 등록시 해당 매물의 </a:t>
              </a:r>
              <a:r>
                <a:rPr lang="ko-KR" altLang="en-US" sz="1600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관심수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증가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2ADCF98-0861-9B85-BF81-8DAEAC95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2" y="1639698"/>
            <a:ext cx="5933870" cy="4928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BBA1DE0-7A40-705B-F560-9ECD4BC33178}"/>
                  </a:ext>
                </a:extLst>
              </p14:cNvPr>
              <p14:cNvContentPartPr/>
              <p14:nvPr/>
            </p14:nvContentPartPr>
            <p14:xfrm>
              <a:off x="5540591" y="1276913"/>
              <a:ext cx="890280" cy="819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BBA1DE0-7A40-705B-F560-9ECD4BC33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1591" y="1268273"/>
                <a:ext cx="907920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C028546-FDE8-0F52-DB10-F4E399CA89AD}"/>
                  </a:ext>
                </a:extLst>
              </p14:cNvPr>
              <p14:cNvContentPartPr/>
              <p14:nvPr/>
            </p14:nvContentPartPr>
            <p14:xfrm>
              <a:off x="4599191" y="3236393"/>
              <a:ext cx="477360" cy="5144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C028546-FDE8-0F52-DB10-F4E399CA89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90191" y="3227753"/>
                <a:ext cx="495000" cy="5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6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2652281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590615" y="3074338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28B99A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주변 병원 보기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버튼 클릭을 통해 지도 내 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병원 마커 표시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상권 정보 조회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4048034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202955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마커 클릭시 </a:t>
              </a: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커스텀 오버레이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표시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08A4AF-BA81-C53A-B30D-8DDEF74E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5" y="1602008"/>
            <a:ext cx="7561963" cy="52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4292600" cy="159553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590615" y="3074338"/>
              <a:ext cx="3885118" cy="5297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키워드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탭 클릭을 통한 상권 키워드 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범위 조절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가능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초기 값은 유저가 회원가입 시 설정한 키워드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상권 정보 조회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3621060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0551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범위 지정 바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통해 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반경 거리 조절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가능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(100m ~ 1km)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28C350C-20BF-57A4-FDCA-90995758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3" y="1639697"/>
            <a:ext cx="6752139" cy="5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6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4292600" cy="159553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630610" y="3204975"/>
              <a:ext cx="3885118" cy="3649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 관심목록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클릭을 통해 내가 관심으로 등록한 매물 리스트 출력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내 관심 목록</a:t>
            </a:r>
            <a:endParaRPr lang="ko-KR" altLang="en-US"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1993BB-4725-F5EB-2BC2-AC28C6BD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8" y="1663207"/>
            <a:ext cx="2901509" cy="879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9BC3DFA-18AE-FD92-3182-2B8D55B24434}"/>
                  </a:ext>
                </a:extLst>
              </p14:cNvPr>
              <p14:cNvContentPartPr/>
              <p14:nvPr/>
            </p14:nvContentPartPr>
            <p14:xfrm>
              <a:off x="2005391" y="2028953"/>
              <a:ext cx="410040" cy="2545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9BC3DFA-18AE-FD92-3182-2B8D55B244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6751" y="2019953"/>
                <a:ext cx="427680" cy="2721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F8A44B51-2F56-3871-8EA3-1D7CA2AA5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283" y="1602973"/>
            <a:ext cx="4281666" cy="52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379413" y="1971715"/>
            <a:ext cx="4316746" cy="1595534"/>
            <a:chOff x="7386874" y="2912534"/>
            <a:chExt cx="4316746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9088180" y="3175143"/>
              <a:ext cx="2615440" cy="3649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버튼 클릭을 통해 </a:t>
              </a:r>
              <a:r>
                <a:rPr lang="ko-KR" altLang="en-US" sz="1600" b="1" spc="-150" dirty="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추천리스트</a:t>
              </a:r>
              <a:endParaRPr lang="en-US" altLang="ko-KR" sz="1600" b="1" spc="-150" dirty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컨테이너로 전환 가능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추천 매물 리스트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403559" y="4081349"/>
            <a:ext cx="4292600" cy="1824152"/>
            <a:chOff x="7386874" y="2912534"/>
            <a:chExt cx="4292600" cy="182415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18241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0551"/>
              <a:ext cx="3885118" cy="15404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 dirty="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추천리스트는 </a:t>
              </a:r>
              <a:endParaRPr lang="en-US" altLang="ko-KR" sz="1600" b="1" spc="-150" dirty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342900" indent="-342900" algn="just">
                <a:lnSpc>
                  <a:spcPct val="120000"/>
                </a:lnSpc>
                <a:buAutoNum type="arabicPeriod"/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회원가입 시 입력한 키워드를 활용해 </a:t>
              </a:r>
              <a:r>
                <a:rPr lang="ko-KR" altLang="en-US" sz="1600" spc="-1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회원들간의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유사도를 모두 구한다</a:t>
              </a:r>
              <a:r>
                <a:rPr lang="en-US" altLang="ko-KR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342900" indent="-342900" algn="just">
                <a:lnSpc>
                  <a:spcPct val="120000"/>
                </a:lnSpc>
                <a:buAutoNum type="arabicPeriod"/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유사도 상위 </a:t>
              </a:r>
              <a:r>
                <a:rPr lang="en-US" altLang="ko-KR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명을 선정해 해당 회원들이 등록한 관심 매물을 추천</a:t>
              </a:r>
              <a:r>
                <a:rPr lang="en-US" altLang="ko-KR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E892A8D-C447-A4C7-A2F8-71F2D703D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7" y="1602437"/>
            <a:ext cx="5514392" cy="5255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11C5C3-908E-9BCC-EEFB-BD7C6C73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38" y="2078823"/>
            <a:ext cx="147658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969124" y="2272385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기대효과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897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D0083-2DC0-C053-73A5-AE1B84C9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168" y="0"/>
            <a:ext cx="604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기대효과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85DBA6-AD81-25CA-CA34-5D83739C001A}"/>
              </a:ext>
            </a:extLst>
          </p:cNvPr>
          <p:cNvSpPr txBox="1"/>
          <p:nvPr/>
        </p:nvSpPr>
        <p:spPr>
          <a:xfrm>
            <a:off x="1122740" y="1805298"/>
            <a:ext cx="93991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/>
              <a:t>나와 성향이 비슷한 사용자들이 관심 등록한 매물을 추천받아</a:t>
            </a:r>
            <a:endParaRPr lang="en-US" altLang="ko-KR" sz="1600"/>
          </a:p>
          <a:p>
            <a:pPr lvl="1"/>
            <a:r>
              <a:rPr lang="ko-KR" altLang="en-US" sz="1600"/>
              <a:t>의사 결정 속도 개선 </a:t>
            </a:r>
            <a:endParaRPr lang="ko-KR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EE697D-3FB6-3AC4-4473-2E8464D87F39}"/>
              </a:ext>
            </a:extLst>
          </p:cNvPr>
          <p:cNvGrpSpPr/>
          <p:nvPr/>
        </p:nvGrpSpPr>
        <p:grpSpPr>
          <a:xfrm>
            <a:off x="1006977" y="1259868"/>
            <a:ext cx="3107821" cy="523220"/>
            <a:chOff x="883920" y="1456078"/>
            <a:chExt cx="5591569" cy="4034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7E8BC8-D806-208D-D26C-439B88FB9182}"/>
                </a:ext>
              </a:extLst>
            </p:cNvPr>
            <p:cNvSpPr/>
            <p:nvPr/>
          </p:nvSpPr>
          <p:spPr>
            <a:xfrm>
              <a:off x="1092200" y="1562101"/>
              <a:ext cx="5175012" cy="270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28C5EF-3EE4-CEE6-7C90-BD52F4E34EEF}"/>
                </a:ext>
              </a:extLst>
            </p:cNvPr>
            <p:cNvSpPr txBox="1"/>
            <p:nvPr/>
          </p:nvSpPr>
          <p:spPr>
            <a:xfrm>
              <a:off x="883920" y="1456078"/>
              <a:ext cx="5591569" cy="403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14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227203B-EFD8-10EA-359B-4B3907921B0D}"/>
              </a:ext>
            </a:extLst>
          </p:cNvPr>
          <p:cNvSpPr txBox="1"/>
          <p:nvPr/>
        </p:nvSpPr>
        <p:spPr>
          <a:xfrm>
            <a:off x="1097514" y="3260410"/>
            <a:ext cx="8509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/>
              <a:t>성향이 다양한 사용자들에게 각각 니즈에 맞는 필요 정보를 빠르게 제공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FBC9C-F8EE-13B1-E80B-DDDF990BA6CE}"/>
              </a:ext>
            </a:extLst>
          </p:cNvPr>
          <p:cNvSpPr txBox="1"/>
          <p:nvPr/>
        </p:nvSpPr>
        <p:spPr>
          <a:xfrm>
            <a:off x="1542428" y="4799975"/>
            <a:ext cx="10165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친숙하고 직관적인 사용자 인터페이스 제공</a:t>
            </a:r>
            <a:endParaRPr lang="ko-KR" altLang="en-US" sz="16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CCC545-C1A8-0075-8482-A81B17D1A9FE}"/>
              </a:ext>
            </a:extLst>
          </p:cNvPr>
          <p:cNvGrpSpPr/>
          <p:nvPr/>
        </p:nvGrpSpPr>
        <p:grpSpPr>
          <a:xfrm>
            <a:off x="1006978" y="2649734"/>
            <a:ext cx="3488822" cy="738664"/>
            <a:chOff x="883919" y="1450377"/>
            <a:chExt cx="6220570" cy="56962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C6F3E0-D13D-7F1C-DEF4-C7521E55B480}"/>
                </a:ext>
              </a:extLst>
            </p:cNvPr>
            <p:cNvSpPr/>
            <p:nvPr/>
          </p:nvSpPr>
          <p:spPr>
            <a:xfrm>
              <a:off x="1092200" y="1562101"/>
              <a:ext cx="5175012" cy="270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EBB375-FC4F-7477-4393-AC173C192D5D}"/>
                </a:ext>
              </a:extLst>
            </p:cNvPr>
            <p:cNvSpPr txBox="1"/>
            <p:nvPr/>
          </p:nvSpPr>
          <p:spPr>
            <a:xfrm>
              <a:off x="883919" y="1450377"/>
              <a:ext cx="6220570" cy="5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584522-FB1C-D072-ED06-FBF8630422D5}"/>
              </a:ext>
            </a:extLst>
          </p:cNvPr>
          <p:cNvGrpSpPr/>
          <p:nvPr/>
        </p:nvGrpSpPr>
        <p:grpSpPr>
          <a:xfrm>
            <a:off x="1122740" y="4328042"/>
            <a:ext cx="5089022" cy="351184"/>
            <a:chOff x="1092200" y="1562101"/>
            <a:chExt cx="11707499" cy="27081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AA13C4B-20C1-970C-70EC-B1195F9DDB88}"/>
                </a:ext>
              </a:extLst>
            </p:cNvPr>
            <p:cNvSpPr/>
            <p:nvPr/>
          </p:nvSpPr>
          <p:spPr>
            <a:xfrm>
              <a:off x="1092200" y="1562101"/>
              <a:ext cx="6737585" cy="270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F73CFA-1D68-F40F-657B-D0857A198E5B}"/>
                </a:ext>
              </a:extLst>
            </p:cNvPr>
            <p:cNvSpPr txBox="1"/>
            <p:nvPr/>
          </p:nvSpPr>
          <p:spPr>
            <a:xfrm>
              <a:off x="1092200" y="1586997"/>
              <a:ext cx="11707499" cy="23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41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969124" y="1799717"/>
            <a:ext cx="4519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개선 사항</a:t>
            </a:r>
            <a:endParaRPr lang="en-US" altLang="ko-KR" sz="5400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및</a:t>
            </a:r>
            <a:endParaRPr lang="en-US" altLang="ko-KR" sz="5400" spc="-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후기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897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D0083-2DC0-C053-73A5-AE1B84C9E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68" y="0"/>
            <a:ext cx="604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53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분석 및 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3A3446D-1454-CA68-27A6-2FFEF62B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243" y="6135001"/>
            <a:ext cx="1705213" cy="3238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3FEAC2D-B3A7-470C-1482-92455444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24" y="2177083"/>
            <a:ext cx="3646380" cy="3658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0B4624-500E-E593-D74E-9D0FD45E1573}"/>
              </a:ext>
            </a:extLst>
          </p:cNvPr>
          <p:cNvSpPr/>
          <p:nvPr/>
        </p:nvSpPr>
        <p:spPr>
          <a:xfrm>
            <a:off x="346071" y="1346527"/>
            <a:ext cx="6748149" cy="369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C2874-78CF-0256-4AF3-66906214625E}"/>
              </a:ext>
            </a:extLst>
          </p:cNvPr>
          <p:cNvSpPr txBox="1"/>
          <p:nvPr/>
        </p:nvSpPr>
        <p:spPr>
          <a:xfrm>
            <a:off x="385013" y="1378836"/>
            <a:ext cx="715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조사전문기관 </a:t>
            </a:r>
            <a:r>
              <a:rPr lang="ko-KR" altLang="en-US" sz="1400" dirty="0" err="1"/>
              <a:t>엠브레인퍼블릭이</a:t>
            </a:r>
            <a:r>
              <a:rPr lang="ko-KR" altLang="en-US" sz="1400" dirty="0"/>
              <a:t> 발표한 ‘선호하는 주거형태와 노후인식 조사’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D5D27-D010-AA46-5E16-B8E9E0E1B71B}"/>
              </a:ext>
            </a:extLst>
          </p:cNvPr>
          <p:cNvSpPr txBox="1"/>
          <p:nvPr/>
        </p:nvSpPr>
        <p:spPr>
          <a:xfrm>
            <a:off x="6962484" y="3488328"/>
            <a:ext cx="4304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 선호하는 주택 종류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66.7%</a:t>
            </a:r>
            <a:r>
              <a:rPr lang="ko-KR" altLang="en-US" dirty="0"/>
              <a:t>가 아파트를 선호했다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05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개선 사항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1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사용자 </a:t>
            </a:r>
            <a:r>
              <a:rPr lang="en-US" altLang="ko-KR" sz="2800" b="1"/>
              <a:t>UI </a:t>
            </a:r>
            <a:r>
              <a:rPr lang="ko-KR" altLang="en-US" sz="2800" b="1"/>
              <a:t>개선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538847" y="2323022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7378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키워드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탭에서 각 키워드들의 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대분류 구분 필요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B249C3C-70E6-E15C-D2DC-CA7077D2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3" y="1735494"/>
            <a:ext cx="2643904" cy="5112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6B7E74-E6F3-6AC4-C07A-BBAC0BF6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955" y="1735495"/>
            <a:ext cx="3291408" cy="512250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98CB77-AF7F-45AF-1143-755BA2BF67CD}"/>
              </a:ext>
            </a:extLst>
          </p:cNvPr>
          <p:cNvGrpSpPr/>
          <p:nvPr/>
        </p:nvGrpSpPr>
        <p:grpSpPr>
          <a:xfrm>
            <a:off x="7538847" y="3644855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D49520F-9B19-3763-978D-9BDE1B0AC6B9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737638-F68F-843E-7195-20304230591A}"/>
                </a:ext>
              </a:extLst>
            </p:cNvPr>
            <p:cNvSpPr txBox="1"/>
            <p:nvPr/>
          </p:nvSpPr>
          <p:spPr>
            <a:xfrm>
              <a:off x="7590615" y="3178284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미디어 쿼리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작성을 통한 모바일 뷰 구현 필요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1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05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개선 사항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1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기능</a:t>
            </a:r>
            <a:r>
              <a:rPr lang="en-US" altLang="ko-KR" sz="2800" b="1"/>
              <a:t>,</a:t>
            </a:r>
            <a:r>
              <a:rPr lang="ko-KR" altLang="en-US" sz="2800" b="1"/>
              <a:t> 속도</a:t>
            </a:r>
            <a:r>
              <a:rPr lang="en-US" altLang="ko-KR" sz="2800" b="1"/>
              <a:t> </a:t>
            </a:r>
            <a:r>
              <a:rPr lang="ko-KR" altLang="en-US" sz="2800" b="1"/>
              <a:t>개선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9400" y="2612271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186667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매물</a:t>
              </a:r>
              <a:r>
                <a:rPr lang="en-US" altLang="ko-KR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정보 로딩 속도 개선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98CB77-AF7F-45AF-1143-755BA2BF67CD}"/>
              </a:ext>
            </a:extLst>
          </p:cNvPr>
          <p:cNvGrpSpPr/>
          <p:nvPr/>
        </p:nvGrpSpPr>
        <p:grpSpPr>
          <a:xfrm>
            <a:off x="7899400" y="3934104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D49520F-9B19-3763-978D-9BDE1B0AC6B9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737638-F68F-843E-7195-20304230591A}"/>
                </a:ext>
              </a:extLst>
            </p:cNvPr>
            <p:cNvSpPr txBox="1"/>
            <p:nvPr/>
          </p:nvSpPr>
          <p:spPr>
            <a:xfrm>
              <a:off x="7590615" y="3178284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</a:t>
              </a:r>
              <a:r>
                <a:rPr lang="en-US" altLang="ko-KR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군</a:t>
              </a:r>
              <a:r>
                <a:rPr lang="en-US" altLang="ko-KR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동 단위의 클러스터링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709E04-DF9F-496C-CB92-2D786F61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40" y="2423653"/>
            <a:ext cx="3689091" cy="2831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463A7A-720E-9104-1C0F-29D89324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6" y="2423653"/>
            <a:ext cx="3325215" cy="33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05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개선 사항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1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후기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FAC808-C4ED-6E2C-7C29-BD065ADE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09" y="3713065"/>
            <a:ext cx="1924319" cy="2200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7EB2F7-8D61-00A5-889A-9482F41B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814" y="3772121"/>
            <a:ext cx="1924319" cy="2200582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B0D3F44-80BB-B293-146A-01A873325FF7}"/>
              </a:ext>
            </a:extLst>
          </p:cNvPr>
          <p:cNvSpPr/>
          <p:nvPr/>
        </p:nvSpPr>
        <p:spPr>
          <a:xfrm>
            <a:off x="1097514" y="1803633"/>
            <a:ext cx="4833503" cy="1803630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5</a:t>
            </a:r>
            <a:r>
              <a:rPr lang="ko-KR" altLang="en-US" b="1">
                <a:solidFill>
                  <a:schemeClr val="tx1"/>
                </a:solidFill>
              </a:rPr>
              <a:t>개월동안 배운 내용을 총 동원해서 활용하니 개발 실력이 나날이 일취월장 해짐을 느꼈습니다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D4125-2BF3-FF99-2670-4E941AD941E9}"/>
              </a:ext>
            </a:extLst>
          </p:cNvPr>
          <p:cNvSpPr txBox="1"/>
          <p:nvPr/>
        </p:nvSpPr>
        <p:spPr>
          <a:xfrm>
            <a:off x="1652409" y="5972703"/>
            <a:ext cx="266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대전 </a:t>
            </a:r>
            <a:r>
              <a:rPr lang="en-US" altLang="ko-KR"/>
              <a:t>6</a:t>
            </a:r>
            <a:r>
              <a:rPr lang="ko-KR" altLang="en-US"/>
              <a:t>반 최승원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7156D-1362-E4BC-A5C1-7EEF09C1565C}"/>
              </a:ext>
            </a:extLst>
          </p:cNvPr>
          <p:cNvSpPr txBox="1"/>
          <p:nvPr/>
        </p:nvSpPr>
        <p:spPr>
          <a:xfrm>
            <a:off x="7591814" y="5972703"/>
            <a:ext cx="266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대전 </a:t>
            </a:r>
            <a:r>
              <a:rPr lang="en-US" altLang="ko-KR"/>
              <a:t>6</a:t>
            </a:r>
            <a:r>
              <a:rPr lang="ko-KR" altLang="en-US"/>
              <a:t>반 한윤석</a:t>
            </a:r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7E8BCB18-B4C5-06C3-212F-54B33B76AD1D}"/>
              </a:ext>
            </a:extLst>
          </p:cNvPr>
          <p:cNvSpPr/>
          <p:nvPr/>
        </p:nvSpPr>
        <p:spPr>
          <a:xfrm>
            <a:off x="6929261" y="1801536"/>
            <a:ext cx="4833503" cy="1803630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새로운 </a:t>
            </a:r>
            <a:r>
              <a:rPr lang="en-US" altLang="ko-KR" b="1">
                <a:solidFill>
                  <a:schemeClr val="tx1"/>
                </a:solidFill>
              </a:rPr>
              <a:t>API </a:t>
            </a:r>
            <a:r>
              <a:rPr lang="ko-KR" altLang="en-US" b="1">
                <a:solidFill>
                  <a:schemeClr val="tx1"/>
                </a:solidFill>
              </a:rPr>
              <a:t>이용</a:t>
            </a:r>
            <a:r>
              <a:rPr lang="en-US" altLang="ko-KR" b="1">
                <a:solidFill>
                  <a:schemeClr val="tx1"/>
                </a:solidFill>
              </a:rPr>
              <a:t>, </a:t>
            </a:r>
            <a:r>
              <a:rPr lang="ko-KR" altLang="en-US" b="1">
                <a:solidFill>
                  <a:schemeClr val="tx1"/>
                </a:solidFill>
              </a:rPr>
              <a:t>처음 사용해보는 개발 언어로 프로젝트를 진행해보면서 어려움도 많았지만 좋은 팀워크로 잘 헤쳐나갈 수 있었습니다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1B3FE6-C5A7-CD82-B6FA-9427D1466FD8}"/>
              </a:ext>
            </a:extLst>
          </p:cNvPr>
          <p:cNvSpPr txBox="1"/>
          <p:nvPr/>
        </p:nvSpPr>
        <p:spPr>
          <a:xfrm>
            <a:off x="2079246" y="6262591"/>
            <a:ext cx="2663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백엔드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DB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7068F-3459-8892-0FCB-8FD5176C1C62}"/>
              </a:ext>
            </a:extLst>
          </p:cNvPr>
          <p:cNvSpPr txBox="1"/>
          <p:nvPr/>
        </p:nvSpPr>
        <p:spPr>
          <a:xfrm>
            <a:off x="7779007" y="6262591"/>
            <a:ext cx="2663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</a:rPr>
              <a:t>프론트엔드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, KAKAO</a:t>
            </a:r>
            <a:endParaRPr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3440800" y="2405962"/>
            <a:ext cx="5310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606331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52739-7F60-25D7-52E9-C3A71C56FC1B}"/>
              </a:ext>
            </a:extLst>
          </p:cNvPr>
          <p:cNvSpPr txBox="1"/>
          <p:nvPr/>
        </p:nvSpPr>
        <p:spPr>
          <a:xfrm>
            <a:off x="5257800" y="3683118"/>
            <a:ext cx="213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벌써 찾았다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내 집</a:t>
            </a:r>
          </a:p>
        </p:txBody>
      </p:sp>
    </p:spTree>
    <p:extLst>
      <p:ext uri="{BB962C8B-B14F-4D97-AF65-F5344CB8AC3E}">
        <p14:creationId xmlns:p14="http://schemas.microsoft.com/office/powerpoint/2010/main" val="44275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분석 및 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45880BE-FD9C-9614-9063-F7ED7689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799" y="6073442"/>
            <a:ext cx="1705213" cy="3238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3AADB-B400-BA7D-6329-F1CE1CA9ED7F}"/>
              </a:ext>
            </a:extLst>
          </p:cNvPr>
          <p:cNvSpPr/>
          <p:nvPr/>
        </p:nvSpPr>
        <p:spPr>
          <a:xfrm>
            <a:off x="346071" y="1346527"/>
            <a:ext cx="6748149" cy="369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FD4EC-D4B2-EA6D-A1CF-180DEB4C2545}"/>
              </a:ext>
            </a:extLst>
          </p:cNvPr>
          <p:cNvSpPr txBox="1"/>
          <p:nvPr/>
        </p:nvSpPr>
        <p:spPr>
          <a:xfrm>
            <a:off x="385013" y="1378836"/>
            <a:ext cx="715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조사전문기관 </a:t>
            </a:r>
            <a:r>
              <a:rPr lang="ko-KR" altLang="en-US" sz="1400" dirty="0" err="1"/>
              <a:t>엠브레인퍼블릭이</a:t>
            </a:r>
            <a:r>
              <a:rPr lang="ko-KR" altLang="en-US" sz="1400" dirty="0"/>
              <a:t> 발표한 ‘선호하는 주거형태와 노후인식 조사’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A2208-822A-68BF-3975-1013404D2625}"/>
              </a:ext>
            </a:extLst>
          </p:cNvPr>
          <p:cNvSpPr txBox="1"/>
          <p:nvPr/>
        </p:nvSpPr>
        <p:spPr>
          <a:xfrm>
            <a:off x="5920096" y="3053562"/>
            <a:ext cx="61024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 집을 구할 때 선호하는 입지 조건 </a:t>
            </a:r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59.1 % </a:t>
            </a:r>
            <a:r>
              <a:rPr lang="ko-KR" altLang="en-US" dirty="0"/>
              <a:t>가 지하철역이 가까운 역세권을 선호했다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편의점</a:t>
            </a:r>
            <a:r>
              <a:rPr lang="en-US" altLang="ko-KR" dirty="0"/>
              <a:t>, </a:t>
            </a:r>
            <a:r>
              <a:rPr lang="ko-KR" altLang="en-US" dirty="0"/>
              <a:t>배달</a:t>
            </a:r>
            <a:r>
              <a:rPr lang="en-US" altLang="ko-KR" dirty="0"/>
              <a:t>, </a:t>
            </a:r>
            <a:r>
              <a:rPr lang="ko-KR" altLang="en-US" dirty="0"/>
              <a:t>카페 등 다양한 선호 입지 조건이 존재한다</a:t>
            </a:r>
            <a:r>
              <a:rPr lang="en-US" altLang="ko-K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6BDE45-93DA-2547-AAE5-2748DF47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899" y="2177083"/>
            <a:ext cx="3671014" cy="36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분석 및 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E2F6047-F64E-8B08-4F08-3D5A54EF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44" y="2177083"/>
            <a:ext cx="3651446" cy="36575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5880BE-FD9C-9614-9063-F7ED76891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080" y="6050195"/>
            <a:ext cx="1705213" cy="3238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3AADB-B400-BA7D-6329-F1CE1CA9ED7F}"/>
              </a:ext>
            </a:extLst>
          </p:cNvPr>
          <p:cNvSpPr/>
          <p:nvPr/>
        </p:nvSpPr>
        <p:spPr>
          <a:xfrm>
            <a:off x="346071" y="1346527"/>
            <a:ext cx="6748149" cy="369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FD4EC-D4B2-EA6D-A1CF-180DEB4C2545}"/>
              </a:ext>
            </a:extLst>
          </p:cNvPr>
          <p:cNvSpPr txBox="1"/>
          <p:nvPr/>
        </p:nvSpPr>
        <p:spPr>
          <a:xfrm>
            <a:off x="385013" y="1378836"/>
            <a:ext cx="715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조사전문기관 </a:t>
            </a:r>
            <a:r>
              <a:rPr lang="ko-KR" altLang="en-US" sz="1400" dirty="0" err="1"/>
              <a:t>엠브레인퍼블릭이</a:t>
            </a:r>
            <a:r>
              <a:rPr lang="ko-KR" altLang="en-US" sz="1400" dirty="0"/>
              <a:t> 발표한 ‘선호하는 주거형태와 노후인식 조사’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A2208-822A-68BF-3975-1013404D2625}"/>
              </a:ext>
            </a:extLst>
          </p:cNvPr>
          <p:cNvSpPr txBox="1"/>
          <p:nvPr/>
        </p:nvSpPr>
        <p:spPr>
          <a:xfrm>
            <a:off x="5788361" y="2906328"/>
            <a:ext cx="6102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 노후에 거주지를 옮길 때 가장 중요하게 고려하는 것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28.7%</a:t>
            </a:r>
            <a:r>
              <a:rPr lang="ko-KR" altLang="en-US" dirty="0"/>
              <a:t>가 의료시설이 가까운 조건을 선호했다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27.4%</a:t>
            </a:r>
            <a:r>
              <a:rPr lang="ko-KR" altLang="en-US" dirty="0"/>
              <a:t>가 교통 접근성이 좋은 조건을 선호했다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17.1%</a:t>
            </a:r>
            <a:r>
              <a:rPr lang="ko-KR" altLang="en-US" dirty="0"/>
              <a:t>가 교육</a:t>
            </a:r>
            <a:r>
              <a:rPr lang="en-US" altLang="ko-KR" dirty="0"/>
              <a:t>, </a:t>
            </a:r>
            <a:r>
              <a:rPr lang="ko-KR" altLang="en-US" dirty="0"/>
              <a:t>문화시설이 가까운 조건을 선호했다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294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분석 및 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3AADB-B400-BA7D-6329-F1CE1CA9ED7F}"/>
              </a:ext>
            </a:extLst>
          </p:cNvPr>
          <p:cNvSpPr/>
          <p:nvPr/>
        </p:nvSpPr>
        <p:spPr>
          <a:xfrm>
            <a:off x="1123311" y="1348979"/>
            <a:ext cx="1155069" cy="5173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FD4EC-D4B2-EA6D-A1CF-180DEB4C2545}"/>
              </a:ext>
            </a:extLst>
          </p:cNvPr>
          <p:cNvSpPr txBox="1"/>
          <p:nvPr/>
        </p:nvSpPr>
        <p:spPr>
          <a:xfrm>
            <a:off x="1162252" y="1381288"/>
            <a:ext cx="111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시사점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5DBA6-AD81-25CA-CA34-5D83739C001A}"/>
              </a:ext>
            </a:extLst>
          </p:cNvPr>
          <p:cNvSpPr txBox="1"/>
          <p:nvPr/>
        </p:nvSpPr>
        <p:spPr>
          <a:xfrm>
            <a:off x="2485392" y="2889796"/>
            <a:ext cx="8098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사람마다 연령대</a:t>
            </a:r>
            <a:r>
              <a:rPr lang="en-US" altLang="ko-KR" dirty="0"/>
              <a:t>, </a:t>
            </a:r>
            <a:r>
              <a:rPr lang="ko-KR" altLang="en-US" dirty="0"/>
              <a:t>성향에 따라 집을 구할 때 고려하는 요소가 다양했다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주로 아파트</a:t>
            </a:r>
            <a:r>
              <a:rPr lang="en-US" altLang="ko-KR" dirty="0"/>
              <a:t>, </a:t>
            </a:r>
            <a:r>
              <a:rPr lang="ko-KR" altLang="en-US" dirty="0"/>
              <a:t>특정 상권</a:t>
            </a:r>
            <a:r>
              <a:rPr lang="en-US" altLang="ko-KR" dirty="0"/>
              <a:t>, </a:t>
            </a:r>
            <a:r>
              <a:rPr lang="ko-KR" altLang="en-US" dirty="0"/>
              <a:t>역세권</a:t>
            </a:r>
            <a:r>
              <a:rPr lang="en-US" altLang="ko-KR" dirty="0"/>
              <a:t>, </a:t>
            </a:r>
            <a:r>
              <a:rPr lang="ko-KR" altLang="en-US" dirty="0"/>
              <a:t>병원 등을 중요하게 생각했다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394DA-FA7B-F42E-161F-BEAC5105B517}"/>
              </a:ext>
            </a:extLst>
          </p:cNvPr>
          <p:cNvSpPr txBox="1"/>
          <p:nvPr/>
        </p:nvSpPr>
        <p:spPr>
          <a:xfrm>
            <a:off x="4117025" y="5217914"/>
            <a:ext cx="6099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개인화 맞춤 입지 조건 정보 제공 서비스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64E19B1-9AF9-5F7C-B44F-DA456E772530}"/>
              </a:ext>
            </a:extLst>
          </p:cNvPr>
          <p:cNvSpPr/>
          <p:nvPr/>
        </p:nvSpPr>
        <p:spPr>
          <a:xfrm>
            <a:off x="3346293" y="5322719"/>
            <a:ext cx="685800" cy="190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핵심 키워드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199" y="1641061"/>
            <a:ext cx="4501437" cy="1003299"/>
            <a:chOff x="1092200" y="1562100"/>
            <a:chExt cx="11683124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11230898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2205319" y="1832916"/>
              <a:ext cx="1057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 </a:t>
              </a:r>
              <a:r>
                <a:rPr lang="ko-KR" altLang="en-US" sz="20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39"/>
            <a:ext cx="4327197" cy="1003299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266117" y="1863693"/>
              <a:ext cx="4714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7"/>
            <a:ext cx="4327197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46708" y="1857513"/>
              <a:ext cx="4490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D478F1-E473-E9B3-F34C-C150843247F8}"/>
              </a:ext>
            </a:extLst>
          </p:cNvPr>
          <p:cNvSpPr txBox="1"/>
          <p:nvPr/>
        </p:nvSpPr>
        <p:spPr>
          <a:xfrm>
            <a:off x="1576093" y="4321532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정보 맞춤 제공 서비스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0896-4252-DA1C-40F9-29D40CF6CBAE}"/>
              </a:ext>
            </a:extLst>
          </p:cNvPr>
          <p:cNvSpPr txBox="1"/>
          <p:nvPr/>
        </p:nvSpPr>
        <p:spPr>
          <a:xfrm>
            <a:off x="2064101" y="5928024"/>
            <a:ext cx="32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직관적이고 친숙한 디자인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6FFFA-A04F-249E-75B0-D7C29A0EDE81}"/>
              </a:ext>
            </a:extLst>
          </p:cNvPr>
          <p:cNvSpPr txBox="1"/>
          <p:nvPr/>
        </p:nvSpPr>
        <p:spPr>
          <a:xfrm>
            <a:off x="1318087" y="2774701"/>
            <a:ext cx="610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solidFill>
                  <a:srgbClr val="555555"/>
                </a:solidFill>
                <a:effectLst/>
                <a:latin typeface="Spoqa Han Sans"/>
              </a:rPr>
              <a:t>유사한 사용자들이 선호하는 매물 추천 서비스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5EDACC-EF72-A07D-23FA-028A1097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57" y="1536386"/>
            <a:ext cx="461074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추가기능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85DBA6-AD81-25CA-CA34-5D83739C001A}"/>
              </a:ext>
            </a:extLst>
          </p:cNvPr>
          <p:cNvSpPr txBox="1"/>
          <p:nvPr/>
        </p:nvSpPr>
        <p:spPr>
          <a:xfrm>
            <a:off x="1550817" y="1727911"/>
            <a:ext cx="939912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170</a:t>
            </a:r>
            <a:r>
              <a:rPr lang="ko-KR" altLang="en-US" sz="1200" dirty="0" err="1"/>
              <a:t>만건의</a:t>
            </a:r>
            <a:r>
              <a:rPr lang="ko-KR" altLang="en-US" sz="1200" dirty="0"/>
              <a:t> 전국 상권 데이터를 </a:t>
            </a:r>
            <a:r>
              <a:rPr lang="en-US" altLang="ko-KR" sz="1200" dirty="0"/>
              <a:t>DB</a:t>
            </a:r>
            <a:r>
              <a:rPr lang="ko-KR" altLang="en-US" sz="1200" dirty="0"/>
              <a:t>에 구축 후 업종별로 분류하여 사용자가 원하는 업종 정보를 선택하여 조회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병원 데이터를 </a:t>
            </a:r>
            <a:r>
              <a:rPr lang="en-US" altLang="ko-KR" sz="1200" dirty="0"/>
              <a:t>DB</a:t>
            </a:r>
            <a:r>
              <a:rPr lang="ko-KR" altLang="en-US" sz="1200" dirty="0"/>
              <a:t>에 구축해서 주변 병원 정보를 제공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전국 지하철역 데이터를 </a:t>
            </a:r>
            <a:r>
              <a:rPr lang="en-US" altLang="ko-KR" sz="1200" dirty="0"/>
              <a:t>DB</a:t>
            </a:r>
            <a:r>
              <a:rPr lang="ko-KR" altLang="en-US" sz="1200" dirty="0"/>
              <a:t>에 구축해서 지하철을 검색하여 주변 매물을 보여주는 서비스 제공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1"/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EE697D-3FB6-3AC4-4473-2E8464D87F39}"/>
              </a:ext>
            </a:extLst>
          </p:cNvPr>
          <p:cNvGrpSpPr/>
          <p:nvPr/>
        </p:nvGrpSpPr>
        <p:grpSpPr>
          <a:xfrm>
            <a:off x="1006977" y="1259868"/>
            <a:ext cx="3107821" cy="523220"/>
            <a:chOff x="883920" y="1456078"/>
            <a:chExt cx="5591569" cy="4034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7E8BC8-D806-208D-D26C-439B88FB9182}"/>
                </a:ext>
              </a:extLst>
            </p:cNvPr>
            <p:cNvSpPr/>
            <p:nvPr/>
          </p:nvSpPr>
          <p:spPr>
            <a:xfrm>
              <a:off x="1092200" y="1562101"/>
              <a:ext cx="5175012" cy="270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28C5EF-3EE4-CEE6-7C90-BD52F4E34EEF}"/>
                </a:ext>
              </a:extLst>
            </p:cNvPr>
            <p:cNvSpPr txBox="1"/>
            <p:nvPr/>
          </p:nvSpPr>
          <p:spPr>
            <a:xfrm>
              <a:off x="883920" y="1456078"/>
              <a:ext cx="5591569" cy="403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14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227203B-EFD8-10EA-359B-4B3907921B0D}"/>
              </a:ext>
            </a:extLst>
          </p:cNvPr>
          <p:cNvSpPr txBox="1"/>
          <p:nvPr/>
        </p:nvSpPr>
        <p:spPr>
          <a:xfrm>
            <a:off x="1550817" y="3068615"/>
            <a:ext cx="850963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관심 매물 등록 기능 구현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회원가입 시 사용자는 선호 상권 업종 키워드를 입력한다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입력된 키워드를 바탕으로 모든 회원들을 대상으로 코사인 유사도를 구한다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유사도 상위 </a:t>
            </a:r>
            <a:r>
              <a:rPr lang="en-US" altLang="ko-KR" sz="1200" dirty="0"/>
              <a:t>3</a:t>
            </a:r>
            <a:r>
              <a:rPr lang="ko-KR" altLang="en-US" sz="1200" dirty="0"/>
              <a:t>명이 관심 매물로 등록한 매물을 사용자에게 추천한다</a:t>
            </a:r>
            <a:r>
              <a:rPr lang="en-US" altLang="ko-KR" sz="1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FBC9C-F8EE-13B1-E80B-DDDF990BA6CE}"/>
              </a:ext>
            </a:extLst>
          </p:cNvPr>
          <p:cNvSpPr txBox="1"/>
          <p:nvPr/>
        </p:nvSpPr>
        <p:spPr>
          <a:xfrm>
            <a:off x="1550817" y="4749641"/>
            <a:ext cx="1016525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지도 클러스터링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선택한 매물의 과거 거래 내역을 시계열 그래프로 </a:t>
            </a:r>
            <a:r>
              <a:rPr lang="ko-KR" altLang="en-US" sz="1200" dirty="0" err="1"/>
              <a:t>시각화하여</a:t>
            </a:r>
            <a:r>
              <a:rPr lang="ko-KR" altLang="en-US" sz="1200" dirty="0"/>
              <a:t> 제공하여 가격 추이 파악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range</a:t>
            </a:r>
            <a:r>
              <a:rPr lang="ko-KR" altLang="en-US" sz="1200" dirty="0"/>
              <a:t>바를 활용해 사용자가 선택한 매물을 기준으로 원하는 거리에 있는 정보들 필터링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지도에 표시된 특정 마커를 클릭하면 오버레이 기능이 활성화 되어 상세 설명 제공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Bootstrap</a:t>
            </a:r>
            <a:r>
              <a:rPr lang="ko-KR" altLang="en-US" sz="1200" dirty="0"/>
              <a:t>을 사용하지 않고</a:t>
            </a:r>
            <a:r>
              <a:rPr lang="en-US" altLang="ko-KR" sz="1200" dirty="0"/>
              <a:t>, </a:t>
            </a:r>
            <a:r>
              <a:rPr lang="ko-KR" altLang="en-US" sz="1200" dirty="0"/>
              <a:t>오직 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 script </a:t>
            </a:r>
            <a:r>
              <a:rPr lang="ko-KR" altLang="en-US" sz="1200" dirty="0"/>
              <a:t>작성을 통해 구현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원페이지스크롤</a:t>
            </a:r>
            <a:r>
              <a:rPr lang="ko-KR" altLang="en-US" sz="1200" dirty="0"/>
              <a:t> 방식의 화면 구성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CCC545-C1A8-0075-8482-A81B17D1A9FE}"/>
              </a:ext>
            </a:extLst>
          </p:cNvPr>
          <p:cNvGrpSpPr/>
          <p:nvPr/>
        </p:nvGrpSpPr>
        <p:grpSpPr>
          <a:xfrm>
            <a:off x="1006978" y="2649734"/>
            <a:ext cx="3488822" cy="738664"/>
            <a:chOff x="883919" y="1450377"/>
            <a:chExt cx="6220570" cy="56962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C6F3E0-D13D-7F1C-DEF4-C7521E55B480}"/>
                </a:ext>
              </a:extLst>
            </p:cNvPr>
            <p:cNvSpPr/>
            <p:nvPr/>
          </p:nvSpPr>
          <p:spPr>
            <a:xfrm>
              <a:off x="1092200" y="1562101"/>
              <a:ext cx="5175012" cy="270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EBB375-FC4F-7477-4393-AC173C192D5D}"/>
                </a:ext>
              </a:extLst>
            </p:cNvPr>
            <p:cNvSpPr txBox="1"/>
            <p:nvPr/>
          </p:nvSpPr>
          <p:spPr>
            <a:xfrm>
              <a:off x="883919" y="1450377"/>
              <a:ext cx="6220570" cy="5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584522-FB1C-D072-ED06-FBF8630422D5}"/>
              </a:ext>
            </a:extLst>
          </p:cNvPr>
          <p:cNvGrpSpPr/>
          <p:nvPr/>
        </p:nvGrpSpPr>
        <p:grpSpPr>
          <a:xfrm>
            <a:off x="1122740" y="4328042"/>
            <a:ext cx="5089022" cy="351184"/>
            <a:chOff x="1092200" y="1562101"/>
            <a:chExt cx="11707499" cy="27081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AA13C4B-20C1-970C-70EC-B1195F9DDB88}"/>
                </a:ext>
              </a:extLst>
            </p:cNvPr>
            <p:cNvSpPr/>
            <p:nvPr/>
          </p:nvSpPr>
          <p:spPr>
            <a:xfrm>
              <a:off x="1092200" y="1562101"/>
              <a:ext cx="6737585" cy="270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F73CFA-1D68-F40F-657B-D0857A198E5B}"/>
                </a:ext>
              </a:extLst>
            </p:cNvPr>
            <p:cNvSpPr txBox="1"/>
            <p:nvPr/>
          </p:nvSpPr>
          <p:spPr>
            <a:xfrm>
              <a:off x="1092200" y="1586997"/>
              <a:ext cx="11707499" cy="23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6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ELLOW_">
    <a:dk1>
      <a:sysClr val="windowText" lastClr="000000"/>
    </a:dk1>
    <a:lt1>
      <a:sysClr val="window" lastClr="FFFFFF"/>
    </a:lt1>
    <a:dk2>
      <a:srgbClr val="7F7F7F"/>
    </a:dk2>
    <a:lt2>
      <a:srgbClr val="E7E6E6"/>
    </a:lt2>
    <a:accent1>
      <a:srgbClr val="FBCE01"/>
    </a:accent1>
    <a:accent2>
      <a:srgbClr val="FDDE45"/>
    </a:accent2>
    <a:accent3>
      <a:srgbClr val="D8BEA7"/>
    </a:accent3>
    <a:accent4>
      <a:srgbClr val="A6A7A9"/>
    </a:accent4>
    <a:accent5>
      <a:srgbClr val="EDE5D5"/>
    </a:accent5>
    <a:accent6>
      <a:srgbClr val="FCFBF7"/>
    </a:accent6>
    <a:hlink>
      <a:srgbClr val="595959"/>
    </a:hlink>
    <a:folHlink>
      <a:srgbClr val="595959"/>
    </a:folHlink>
  </a:clrScheme>
</a:themeOverride>
</file>

<file path=ppt/theme/themeOverride2.xml><?xml version="1.0" encoding="utf-8"?>
<a:themeOverride xmlns:a="http://schemas.openxmlformats.org/drawingml/2006/main">
  <a:clrScheme name="YELLOW_">
    <a:dk1>
      <a:sysClr val="windowText" lastClr="000000"/>
    </a:dk1>
    <a:lt1>
      <a:sysClr val="window" lastClr="FFFFFF"/>
    </a:lt1>
    <a:dk2>
      <a:srgbClr val="7F7F7F"/>
    </a:dk2>
    <a:lt2>
      <a:srgbClr val="E7E6E6"/>
    </a:lt2>
    <a:accent1>
      <a:srgbClr val="FBCE01"/>
    </a:accent1>
    <a:accent2>
      <a:srgbClr val="FDDE45"/>
    </a:accent2>
    <a:accent3>
      <a:srgbClr val="D8BEA7"/>
    </a:accent3>
    <a:accent4>
      <a:srgbClr val="A6A7A9"/>
    </a:accent4>
    <a:accent5>
      <a:srgbClr val="EDE5D5"/>
    </a:accent5>
    <a:accent6>
      <a:srgbClr val="FCFBF7"/>
    </a:accent6>
    <a:hlink>
      <a:srgbClr val="595959"/>
    </a:hlink>
    <a:folHlink>
      <a:srgbClr val="595959"/>
    </a:folHlink>
  </a:clrScheme>
</a:themeOverride>
</file>

<file path=ppt/theme/themeOverride3.xml><?xml version="1.0" encoding="utf-8"?>
<a:themeOverride xmlns:a="http://schemas.openxmlformats.org/drawingml/2006/main">
  <a:clrScheme name="YELLOW_">
    <a:dk1>
      <a:sysClr val="windowText" lastClr="000000"/>
    </a:dk1>
    <a:lt1>
      <a:sysClr val="window" lastClr="FFFFFF"/>
    </a:lt1>
    <a:dk2>
      <a:srgbClr val="7F7F7F"/>
    </a:dk2>
    <a:lt2>
      <a:srgbClr val="E7E6E6"/>
    </a:lt2>
    <a:accent1>
      <a:srgbClr val="FBCE01"/>
    </a:accent1>
    <a:accent2>
      <a:srgbClr val="FDDE45"/>
    </a:accent2>
    <a:accent3>
      <a:srgbClr val="D8BEA7"/>
    </a:accent3>
    <a:accent4>
      <a:srgbClr val="A6A7A9"/>
    </a:accent4>
    <a:accent5>
      <a:srgbClr val="EDE5D5"/>
    </a:accent5>
    <a:accent6>
      <a:srgbClr val="FCFBF7"/>
    </a:accent6>
    <a:hlink>
      <a:srgbClr val="595959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3084</TotalTime>
  <Words>1304</Words>
  <Application>Microsoft Office PowerPoint</Application>
  <PresentationFormat>와이드스크린</PresentationFormat>
  <Paragraphs>311</Paragraphs>
  <Slides>43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Spoqa Han Sans</vt:lpstr>
      <vt:lpstr>굴림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한 윤석</cp:lastModifiedBy>
  <cp:revision>62</cp:revision>
  <dcterms:created xsi:type="dcterms:W3CDTF">2021-06-18T07:08:44Z</dcterms:created>
  <dcterms:modified xsi:type="dcterms:W3CDTF">2022-05-26T12:56:05Z</dcterms:modified>
</cp:coreProperties>
</file>